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71" r:id="rId3"/>
    <p:sldId id="279" r:id="rId4"/>
    <p:sldId id="273" r:id="rId5"/>
    <p:sldId id="274" r:id="rId6"/>
    <p:sldId id="275" r:id="rId7"/>
    <p:sldId id="276" r:id="rId8"/>
    <p:sldId id="257" r:id="rId9"/>
    <p:sldId id="278" r:id="rId1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55"/>
    <p:restoredTop sz="94587"/>
  </p:normalViewPr>
  <p:slideViewPr>
    <p:cSldViewPr snapToGrid="0">
      <p:cViewPr varScale="1">
        <p:scale>
          <a:sx n="88" d="100"/>
          <a:sy n="88" d="100"/>
        </p:scale>
        <p:origin x="184" y="6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9/29/26</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‹nr.›</a:t>
            </a:fld>
            <a:endParaRPr lang="en-US"/>
          </a:p>
        </p:txBody>
      </p:sp>
    </p:spTree>
    <p:extLst>
      <p:ext uri="{BB962C8B-B14F-4D97-AF65-F5344CB8AC3E}">
        <p14:creationId xmlns:p14="http://schemas.microsoft.com/office/powerpoint/2010/main" val="2089964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9/29/26</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‹nr.›</a:t>
            </a:fld>
            <a:endParaRPr lang="en-US"/>
          </a:p>
        </p:txBody>
      </p:sp>
    </p:spTree>
    <p:extLst>
      <p:ext uri="{BB962C8B-B14F-4D97-AF65-F5344CB8AC3E}">
        <p14:creationId xmlns:p14="http://schemas.microsoft.com/office/powerpoint/2010/main" val="653583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9/29/26</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‹nr.›</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4868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9/29/26</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‹nr.›</a:t>
            </a:fld>
            <a:endParaRPr lang="en-US"/>
          </a:p>
        </p:txBody>
      </p:sp>
    </p:spTree>
    <p:extLst>
      <p:ext uri="{BB962C8B-B14F-4D97-AF65-F5344CB8AC3E}">
        <p14:creationId xmlns:p14="http://schemas.microsoft.com/office/powerpoint/2010/main" val="4173912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9/29/26</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‹nr.›</a:t>
            </a:fld>
            <a:endParaRPr lang="en-US"/>
          </a:p>
        </p:txBody>
      </p:sp>
    </p:spTree>
    <p:extLst>
      <p:ext uri="{BB962C8B-B14F-4D97-AF65-F5344CB8AC3E}">
        <p14:creationId xmlns:p14="http://schemas.microsoft.com/office/powerpoint/2010/main" val="2923110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9/29/26</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‹nr.›</a:t>
            </a:fld>
            <a:endParaRPr lang="en-US"/>
          </a:p>
        </p:txBody>
      </p:sp>
    </p:spTree>
    <p:extLst>
      <p:ext uri="{BB962C8B-B14F-4D97-AF65-F5344CB8AC3E}">
        <p14:creationId xmlns:p14="http://schemas.microsoft.com/office/powerpoint/2010/main" val="4077904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9/29/26</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‹nr.›</a:t>
            </a:fld>
            <a:endParaRPr lang="en-US"/>
          </a:p>
        </p:txBody>
      </p:sp>
    </p:spTree>
    <p:extLst>
      <p:ext uri="{BB962C8B-B14F-4D97-AF65-F5344CB8AC3E}">
        <p14:creationId xmlns:p14="http://schemas.microsoft.com/office/powerpoint/2010/main" val="2659221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9/29/26</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‹nr.›</a:t>
            </a:fld>
            <a:endParaRPr lang="en-US"/>
          </a:p>
        </p:txBody>
      </p:sp>
    </p:spTree>
    <p:extLst>
      <p:ext uri="{BB962C8B-B14F-4D97-AF65-F5344CB8AC3E}">
        <p14:creationId xmlns:p14="http://schemas.microsoft.com/office/powerpoint/2010/main" val="757097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9/29/26</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‹nr.›</a:t>
            </a:fld>
            <a:endParaRPr lang="en-US"/>
          </a:p>
        </p:txBody>
      </p:sp>
    </p:spTree>
    <p:extLst>
      <p:ext uri="{BB962C8B-B14F-4D97-AF65-F5344CB8AC3E}">
        <p14:creationId xmlns:p14="http://schemas.microsoft.com/office/powerpoint/2010/main" val="3173661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9/29/26</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‹nr.›</a:t>
            </a:fld>
            <a:endParaRPr lang="en-US"/>
          </a:p>
        </p:txBody>
      </p:sp>
    </p:spTree>
    <p:extLst>
      <p:ext uri="{BB962C8B-B14F-4D97-AF65-F5344CB8AC3E}">
        <p14:creationId xmlns:p14="http://schemas.microsoft.com/office/powerpoint/2010/main" val="1923179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9/29/26</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‹nr.›</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6830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9/29/26</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‹nr.›</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89057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D789193-96A1-9EEE-A0FE-621A81DFC91C}"/>
              </a:ext>
            </a:extLst>
          </p:cNvPr>
          <p:cNvSpPr>
            <a:spLocks noGrp="1"/>
          </p:cNvSpPr>
          <p:nvPr>
            <p:ph type="ctrTitle"/>
          </p:nvPr>
        </p:nvSpPr>
        <p:spPr>
          <a:xfrm>
            <a:off x="8103191" y="1371600"/>
            <a:ext cx="3445342" cy="2696866"/>
          </a:xfrm>
        </p:spPr>
        <p:txBody>
          <a:bodyPr anchor="t">
            <a:normAutofit/>
          </a:bodyPr>
          <a:lstStyle/>
          <a:p>
            <a:pPr>
              <a:lnSpc>
                <a:spcPct val="90000"/>
              </a:lnSpc>
            </a:pPr>
            <a:endParaRPr lang="nl-NL" sz="4400" dirty="0"/>
          </a:p>
        </p:txBody>
      </p:sp>
      <p:sp>
        <p:nvSpPr>
          <p:cNvPr id="3" name="Ondertitel 2">
            <a:extLst>
              <a:ext uri="{FF2B5EF4-FFF2-40B4-BE49-F238E27FC236}">
                <a16:creationId xmlns:a16="http://schemas.microsoft.com/office/drawing/2014/main" id="{BF920FDE-2930-D23F-8A36-DB2D5A643BCC}"/>
              </a:ext>
            </a:extLst>
          </p:cNvPr>
          <p:cNvSpPr>
            <a:spLocks noGrp="1"/>
          </p:cNvSpPr>
          <p:nvPr>
            <p:ph type="subTitle" idx="1"/>
          </p:nvPr>
        </p:nvSpPr>
        <p:spPr>
          <a:xfrm>
            <a:off x="8103191" y="4497789"/>
            <a:ext cx="3229888" cy="1211645"/>
          </a:xfrm>
        </p:spPr>
        <p:txBody>
          <a:bodyPr anchor="b">
            <a:normAutofit/>
          </a:bodyPr>
          <a:lstStyle/>
          <a:p>
            <a:endParaRPr lang="nl-NL" dirty="0"/>
          </a:p>
        </p:txBody>
      </p:sp>
      <p:pic>
        <p:nvPicPr>
          <p:cNvPr id="4" name="Afbeelding 3" descr="Afbeelding met tekenfilm, Graphics, clipart, ontwerp&#10;&#10;Door AI gegenereerde inhoud is mogelijk onjuist.">
            <a:extLst>
              <a:ext uri="{FF2B5EF4-FFF2-40B4-BE49-F238E27FC236}">
                <a16:creationId xmlns:a16="http://schemas.microsoft.com/office/drawing/2014/main" id="{30B5619C-A4B5-2F9B-0D54-9BC4834B8E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347" y="1710511"/>
            <a:ext cx="7098453" cy="3549226"/>
          </a:xfrm>
          <a:prstGeom prst="rect">
            <a:avLst/>
          </a:prstGeom>
        </p:spPr>
      </p:pic>
      <p:cxnSp>
        <p:nvCxnSpPr>
          <p:cNvPr id="12" name="Straight Connector 11">
            <a:extLst>
              <a:ext uri="{FF2B5EF4-FFF2-40B4-BE49-F238E27FC236}">
                <a16:creationId xmlns:a16="http://schemas.microsoft.com/office/drawing/2014/main" id="{8CED01B4-40F2-4CAE-8062-1D4CE8454C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8116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7792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6D1EDF-4C67-289F-1961-A4B96B21A164}"/>
              </a:ext>
            </a:extLst>
          </p:cNvPr>
          <p:cNvSpPr>
            <a:spLocks noGrp="1"/>
          </p:cNvSpPr>
          <p:nvPr>
            <p:ph type="title"/>
          </p:nvPr>
        </p:nvSpPr>
        <p:spPr/>
        <p:txBody>
          <a:bodyPr/>
          <a:lstStyle/>
          <a:p>
            <a:r>
              <a:rPr lang="nl-NL" dirty="0"/>
              <a:t>Stichting Leefbaar Roosteren</a:t>
            </a:r>
          </a:p>
        </p:txBody>
      </p:sp>
      <p:sp>
        <p:nvSpPr>
          <p:cNvPr id="3" name="Tijdelijke aanduiding voor inhoud 2">
            <a:extLst>
              <a:ext uri="{FF2B5EF4-FFF2-40B4-BE49-F238E27FC236}">
                <a16:creationId xmlns:a16="http://schemas.microsoft.com/office/drawing/2014/main" id="{80C5AD1C-2F7B-AAE1-23C5-D9A03809C36B}"/>
              </a:ext>
            </a:extLst>
          </p:cNvPr>
          <p:cNvSpPr>
            <a:spLocks noGrp="1"/>
          </p:cNvSpPr>
          <p:nvPr>
            <p:ph idx="1"/>
          </p:nvPr>
        </p:nvSpPr>
        <p:spPr/>
        <p:txBody>
          <a:bodyPr>
            <a:normAutofit lnSpcReduction="10000"/>
          </a:bodyPr>
          <a:lstStyle/>
          <a:p>
            <a:pPr marL="0" indent="0">
              <a:buNone/>
            </a:pPr>
            <a:r>
              <a:rPr lang="nl-NL" dirty="0"/>
              <a:t>De activiteiten</a:t>
            </a:r>
          </a:p>
          <a:p>
            <a:pPr marL="457200" indent="-457200">
              <a:buFont typeface="+mj-lt"/>
              <a:buAutoNum type="arabicPeriod"/>
            </a:pPr>
            <a:r>
              <a:rPr lang="nl-NL" dirty="0"/>
              <a:t>Biljarten</a:t>
            </a:r>
          </a:p>
          <a:p>
            <a:pPr marL="457200" indent="-457200">
              <a:buFont typeface="+mj-lt"/>
              <a:buAutoNum type="arabicPeriod"/>
            </a:pPr>
            <a:r>
              <a:rPr lang="nl-NL" dirty="0"/>
              <a:t>EHBO</a:t>
            </a:r>
          </a:p>
          <a:p>
            <a:pPr marL="457200" indent="-457200">
              <a:buFont typeface="+mj-lt"/>
              <a:buAutoNum type="arabicPeriod"/>
            </a:pPr>
            <a:r>
              <a:rPr lang="nl-NL" dirty="0"/>
              <a:t>Inloopmiddagen</a:t>
            </a:r>
          </a:p>
          <a:p>
            <a:pPr marL="457200" indent="-457200">
              <a:buFont typeface="+mj-lt"/>
              <a:buAutoNum type="arabicPeriod"/>
            </a:pPr>
            <a:r>
              <a:rPr lang="nl-NL" dirty="0"/>
              <a:t>Openbare Gebouwen: verduurzaming en functionaliteit</a:t>
            </a:r>
          </a:p>
          <a:p>
            <a:pPr marL="457200" indent="-457200">
              <a:buFont typeface="+mj-lt"/>
              <a:buAutoNum type="arabicPeriod"/>
            </a:pPr>
            <a:r>
              <a:rPr lang="nl-NL" dirty="0"/>
              <a:t>Roosteren in het verleden en nu</a:t>
            </a:r>
          </a:p>
          <a:p>
            <a:pPr marL="0" indent="0">
              <a:buNone/>
            </a:pPr>
            <a:r>
              <a:rPr lang="nl-NL" dirty="0"/>
              <a:t>Andere initiatieven ter ondersteuning van de leefbaarheid in Roosteren worden aangemoedigd en eventueel financieel ondersteund!</a:t>
            </a:r>
          </a:p>
        </p:txBody>
      </p:sp>
      <p:pic>
        <p:nvPicPr>
          <p:cNvPr id="6" name="Afbeelding 5" descr="Afbeelding met tekenfilm, Graphics, clipart, ontwerp&#10;&#10;Door AI gegenereerde inhoud is mogelijk onjuist.">
            <a:extLst>
              <a:ext uri="{FF2B5EF4-FFF2-40B4-BE49-F238E27FC236}">
                <a16:creationId xmlns:a16="http://schemas.microsoft.com/office/drawing/2014/main" id="{57300553-5E89-77F5-21A3-5CEB765992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3429" y="238182"/>
            <a:ext cx="2988492" cy="1494246"/>
          </a:xfrm>
          <a:prstGeom prst="rect">
            <a:avLst/>
          </a:prstGeom>
        </p:spPr>
      </p:pic>
    </p:spTree>
    <p:extLst>
      <p:ext uri="{BB962C8B-B14F-4D97-AF65-F5344CB8AC3E}">
        <p14:creationId xmlns:p14="http://schemas.microsoft.com/office/powerpoint/2010/main" val="273396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4FBA27-952A-6330-E3CB-D5783A1AF5C9}"/>
              </a:ext>
            </a:extLst>
          </p:cNvPr>
          <p:cNvSpPr>
            <a:spLocks noGrp="1"/>
          </p:cNvSpPr>
          <p:nvPr>
            <p:ph type="title"/>
          </p:nvPr>
        </p:nvSpPr>
        <p:spPr/>
        <p:txBody>
          <a:bodyPr/>
          <a:lstStyle/>
          <a:p>
            <a:r>
              <a:rPr lang="nl-NL" dirty="0"/>
              <a:t>Werkgroep</a:t>
            </a:r>
          </a:p>
        </p:txBody>
      </p:sp>
      <p:sp>
        <p:nvSpPr>
          <p:cNvPr id="3" name="Tijdelijke aanduiding voor inhoud 2">
            <a:extLst>
              <a:ext uri="{FF2B5EF4-FFF2-40B4-BE49-F238E27FC236}">
                <a16:creationId xmlns:a16="http://schemas.microsoft.com/office/drawing/2014/main" id="{FC414A96-AE02-0BB0-A00A-56B1BF7EEB58}"/>
              </a:ext>
            </a:extLst>
          </p:cNvPr>
          <p:cNvSpPr>
            <a:spLocks noGrp="1"/>
          </p:cNvSpPr>
          <p:nvPr>
            <p:ph idx="1"/>
          </p:nvPr>
        </p:nvSpPr>
        <p:spPr/>
        <p:txBody>
          <a:bodyPr/>
          <a:lstStyle/>
          <a:p>
            <a:r>
              <a:rPr lang="nl-NL" dirty="0"/>
              <a:t> Hub Bongers, Michiel </a:t>
            </a:r>
            <a:r>
              <a:rPr lang="nl-NL" dirty="0" err="1"/>
              <a:t>Muyres</a:t>
            </a:r>
            <a:r>
              <a:rPr lang="nl-NL" dirty="0"/>
              <a:t>, Hans Noblesse, Theo </a:t>
            </a:r>
            <a:r>
              <a:rPr lang="nl-NL" dirty="0" err="1"/>
              <a:t>Pustjens</a:t>
            </a:r>
            <a:r>
              <a:rPr lang="nl-NL" dirty="0"/>
              <a:t>, Wil Den Bakker, Bram </a:t>
            </a:r>
            <a:r>
              <a:rPr lang="nl-NL" dirty="0" err="1"/>
              <a:t>Schiltmans</a:t>
            </a:r>
            <a:r>
              <a:rPr lang="nl-NL" dirty="0"/>
              <a:t>, Marie Louise Kusters,  Jan Geelen, Men </a:t>
            </a:r>
            <a:r>
              <a:rPr lang="nl-NL" dirty="0" err="1"/>
              <a:t>Feron</a:t>
            </a:r>
            <a:r>
              <a:rPr lang="nl-NL" dirty="0"/>
              <a:t>, Mirjam </a:t>
            </a:r>
            <a:r>
              <a:rPr lang="nl-NL" dirty="0" err="1"/>
              <a:t>Henssen</a:t>
            </a:r>
            <a:r>
              <a:rPr lang="nl-NL" dirty="0"/>
              <a:t>, Lei </a:t>
            </a:r>
            <a:r>
              <a:rPr lang="nl-NL" dirty="0" err="1"/>
              <a:t>Kisters</a:t>
            </a:r>
            <a:r>
              <a:rPr lang="nl-NL" dirty="0"/>
              <a:t>, Erik </a:t>
            </a:r>
            <a:r>
              <a:rPr lang="nl-NL" dirty="0" err="1"/>
              <a:t>Augustin</a:t>
            </a:r>
            <a:r>
              <a:rPr lang="nl-NL" dirty="0"/>
              <a:t>, Ineke </a:t>
            </a:r>
            <a:r>
              <a:rPr lang="nl-NL" dirty="0" err="1"/>
              <a:t>Widdershoven</a:t>
            </a:r>
            <a:r>
              <a:rPr lang="nl-NL" dirty="0"/>
              <a:t>, Camiel </a:t>
            </a:r>
            <a:r>
              <a:rPr lang="nl-NL" dirty="0" err="1"/>
              <a:t>Schmeitz</a:t>
            </a:r>
            <a:endParaRPr lang="nl-NL" dirty="0"/>
          </a:p>
        </p:txBody>
      </p:sp>
      <p:pic>
        <p:nvPicPr>
          <p:cNvPr id="4" name="Afbeelding 3" descr="Afbeelding met tekenfilm, Graphics, clipart, ontwerp&#10;&#10;Door AI gegenereerde inhoud is mogelijk onjuist.">
            <a:extLst>
              <a:ext uri="{FF2B5EF4-FFF2-40B4-BE49-F238E27FC236}">
                <a16:creationId xmlns:a16="http://schemas.microsoft.com/office/drawing/2014/main" id="{75A6D2D0-D704-DF8B-210A-D87D96F8D6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3429" y="238182"/>
            <a:ext cx="2988492" cy="1494246"/>
          </a:xfrm>
          <a:prstGeom prst="rect">
            <a:avLst/>
          </a:prstGeom>
        </p:spPr>
      </p:pic>
    </p:spTree>
    <p:extLst>
      <p:ext uri="{BB962C8B-B14F-4D97-AF65-F5344CB8AC3E}">
        <p14:creationId xmlns:p14="http://schemas.microsoft.com/office/powerpoint/2010/main" val="2846956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2C1E0E-28CC-19E6-042B-4FBCCED5BC50}"/>
              </a:ext>
            </a:extLst>
          </p:cNvPr>
          <p:cNvSpPr>
            <a:spLocks noGrp="1"/>
          </p:cNvSpPr>
          <p:nvPr>
            <p:ph type="title"/>
          </p:nvPr>
        </p:nvSpPr>
        <p:spPr/>
        <p:txBody>
          <a:bodyPr>
            <a:normAutofit fontScale="90000"/>
          </a:bodyPr>
          <a:lstStyle/>
          <a:p>
            <a:r>
              <a:rPr lang="nl-NL" dirty="0"/>
              <a:t>Biljarten: iedere woensdagmiddag en donderdagavond in de Huiskamer van het Gemeenschapshuis </a:t>
            </a:r>
          </a:p>
        </p:txBody>
      </p:sp>
      <p:pic>
        <p:nvPicPr>
          <p:cNvPr id="3" name="Afbeelding 2" descr="Afbeelding met tekenfilm, Graphics, clipart, ontwerp&#10;&#10;Door AI gegenereerde inhoud is mogelijk onjuist.">
            <a:extLst>
              <a:ext uri="{FF2B5EF4-FFF2-40B4-BE49-F238E27FC236}">
                <a16:creationId xmlns:a16="http://schemas.microsoft.com/office/drawing/2014/main" id="{DFB11016-C2EB-3D8D-4EC1-BEA1099DCD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3429" y="238182"/>
            <a:ext cx="2988492" cy="1494246"/>
          </a:xfrm>
          <a:prstGeom prst="rect">
            <a:avLst/>
          </a:prstGeom>
        </p:spPr>
      </p:pic>
    </p:spTree>
    <p:extLst>
      <p:ext uri="{BB962C8B-B14F-4D97-AF65-F5344CB8AC3E}">
        <p14:creationId xmlns:p14="http://schemas.microsoft.com/office/powerpoint/2010/main" val="2829148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524DC2-FF6C-76D3-8518-583CBB811277}"/>
              </a:ext>
            </a:extLst>
          </p:cNvPr>
          <p:cNvSpPr>
            <a:spLocks noGrp="1"/>
          </p:cNvSpPr>
          <p:nvPr>
            <p:ph type="title"/>
          </p:nvPr>
        </p:nvSpPr>
        <p:spPr/>
        <p:txBody>
          <a:bodyPr>
            <a:normAutofit fontScale="90000"/>
          </a:bodyPr>
          <a:lstStyle/>
          <a:p>
            <a:r>
              <a:rPr lang="nl-NL" dirty="0"/>
              <a:t>EHBO: een werkgroep die zich inzet met als motto Zorg voor Elkaar</a:t>
            </a:r>
            <a:br>
              <a:rPr lang="nl-NL" dirty="0"/>
            </a:br>
            <a:endParaRPr lang="nl-NL" dirty="0"/>
          </a:p>
        </p:txBody>
      </p:sp>
      <p:sp>
        <p:nvSpPr>
          <p:cNvPr id="3" name="Tijdelijke aanduiding voor inhoud 2">
            <a:extLst>
              <a:ext uri="{FF2B5EF4-FFF2-40B4-BE49-F238E27FC236}">
                <a16:creationId xmlns:a16="http://schemas.microsoft.com/office/drawing/2014/main" id="{16A9B7DE-F7B1-165D-BC1B-D5C56A8FDDA0}"/>
              </a:ext>
            </a:extLst>
          </p:cNvPr>
          <p:cNvSpPr>
            <a:spLocks noGrp="1"/>
          </p:cNvSpPr>
          <p:nvPr>
            <p:ph idx="1"/>
          </p:nvPr>
        </p:nvSpPr>
        <p:spPr/>
        <p:txBody>
          <a:bodyPr>
            <a:normAutofit/>
          </a:bodyPr>
          <a:lstStyle/>
          <a:p>
            <a:r>
              <a:rPr lang="nl-NL" dirty="0"/>
              <a:t>Doel 1: aantal </a:t>
            </a:r>
            <a:r>
              <a:rPr lang="nl-NL" dirty="0" err="1"/>
              <a:t>AED’s</a:t>
            </a:r>
            <a:r>
              <a:rPr lang="nl-NL" dirty="0"/>
              <a:t> in werkgebied vergroten.. Nu 8 </a:t>
            </a:r>
            <a:r>
              <a:rPr lang="nl-NL" dirty="0" err="1"/>
              <a:t>AED’s</a:t>
            </a:r>
            <a:r>
              <a:rPr lang="nl-NL" dirty="0"/>
              <a:t> in werkgebied, te weten </a:t>
            </a:r>
            <a:r>
              <a:rPr lang="nl-NL" dirty="0" err="1"/>
              <a:t>Aesterberg</a:t>
            </a:r>
            <a:r>
              <a:rPr lang="nl-NL" dirty="0"/>
              <a:t>; Jan Peterstraat; </a:t>
            </a:r>
            <a:r>
              <a:rPr lang="nl-NL" dirty="0" err="1"/>
              <a:t>Eyckholtstraat</a:t>
            </a:r>
            <a:r>
              <a:rPr lang="nl-NL" dirty="0"/>
              <a:t>; Voetbalvereniging, Albertzaal; </a:t>
            </a:r>
            <a:r>
              <a:rPr lang="nl-NL" dirty="0" err="1"/>
              <a:t>Kokkelert</a:t>
            </a:r>
            <a:r>
              <a:rPr lang="nl-NL" dirty="0"/>
              <a:t>; Oud-Roosteren en Illikhoven/Visserweert </a:t>
            </a:r>
          </a:p>
          <a:p>
            <a:r>
              <a:rPr lang="nl-NL" dirty="0"/>
              <a:t>Doel 2: periodiek AED trainingen verzorgen inclusief herhalingslessen </a:t>
            </a:r>
          </a:p>
          <a:p>
            <a:r>
              <a:rPr lang="nl-NL" dirty="0"/>
              <a:t>Doel 3: Bewonersavonden. Eerste avond was op 15 april 2026</a:t>
            </a:r>
          </a:p>
          <a:p>
            <a:r>
              <a:rPr lang="nl-NL" dirty="0"/>
              <a:t>Doel 4: Vitaliteit. Eerste middag op 24 juni 2026. Tweede activiteit een Valtraining 4-de kwartaal 2026 </a:t>
            </a:r>
          </a:p>
          <a:p>
            <a:endParaRPr lang="nl-NL" dirty="0"/>
          </a:p>
        </p:txBody>
      </p:sp>
      <p:pic>
        <p:nvPicPr>
          <p:cNvPr id="4" name="Afbeelding 3" descr="Afbeelding met tekenfilm, Graphics, clipart, ontwerp&#10;&#10;Door AI gegenereerde inhoud is mogelijk onjuist.">
            <a:extLst>
              <a:ext uri="{FF2B5EF4-FFF2-40B4-BE49-F238E27FC236}">
                <a16:creationId xmlns:a16="http://schemas.microsoft.com/office/drawing/2014/main" id="{5C41F196-4412-5C86-E2D8-8C34679E0B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3429" y="238182"/>
            <a:ext cx="2988492" cy="1494246"/>
          </a:xfrm>
          <a:prstGeom prst="rect">
            <a:avLst/>
          </a:prstGeom>
        </p:spPr>
      </p:pic>
    </p:spTree>
    <p:extLst>
      <p:ext uri="{BB962C8B-B14F-4D97-AF65-F5344CB8AC3E}">
        <p14:creationId xmlns:p14="http://schemas.microsoft.com/office/powerpoint/2010/main" val="2349265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228B73-9558-2D78-96CE-B23B85C794E9}"/>
              </a:ext>
            </a:extLst>
          </p:cNvPr>
          <p:cNvSpPr>
            <a:spLocks noGrp="1"/>
          </p:cNvSpPr>
          <p:nvPr>
            <p:ph type="title"/>
          </p:nvPr>
        </p:nvSpPr>
        <p:spPr>
          <a:xfrm>
            <a:off x="650535" y="1865087"/>
            <a:ext cx="10890929" cy="1097280"/>
          </a:xfrm>
        </p:spPr>
        <p:txBody>
          <a:bodyPr>
            <a:normAutofit fontScale="90000"/>
          </a:bodyPr>
          <a:lstStyle/>
          <a:p>
            <a:pPr marL="11113">
              <a:tabLst>
                <a:tab pos="171450" algn="l"/>
                <a:tab pos="571500" algn="l"/>
              </a:tabLst>
            </a:pPr>
            <a:r>
              <a:rPr lang="nl-NL" dirty="0"/>
              <a:t>Inloopmiddagen: iedere maand een gezellige middag in het Gemeenschapshuis</a:t>
            </a:r>
            <a:br>
              <a:rPr lang="nl-NL" dirty="0"/>
            </a:br>
            <a:br>
              <a:rPr lang="nl-NL" sz="2700" dirty="0"/>
            </a:br>
            <a:r>
              <a:rPr lang="nl-NL" sz="2700" dirty="0"/>
              <a:t>- Aanwezige spellen: Diverse kaartspellen, rummikub, koersbal, sjoelen, biljart, 	darten, schaken, spellen John</a:t>
            </a:r>
            <a:br>
              <a:rPr lang="nl-NL" sz="2700" dirty="0"/>
            </a:br>
            <a:br>
              <a:rPr lang="nl-NL" sz="2700" dirty="0"/>
            </a:br>
            <a:r>
              <a:rPr lang="nl-NL" sz="2700" dirty="0"/>
              <a:t>- Kopje koffie met een verrassing</a:t>
            </a:r>
            <a:br>
              <a:rPr lang="nl-NL" sz="2700" dirty="0"/>
            </a:br>
            <a:br>
              <a:rPr lang="nl-NL" sz="2700" dirty="0"/>
            </a:br>
            <a:r>
              <a:rPr lang="nl-NL" sz="2700" dirty="0"/>
              <a:t>- Maaltijdsoep met een broodje</a:t>
            </a:r>
            <a:br>
              <a:rPr lang="nl-NL" dirty="0"/>
            </a:br>
            <a:br>
              <a:rPr lang="nl-NL" dirty="0"/>
            </a:br>
            <a:endParaRPr lang="nl-NL" dirty="0"/>
          </a:p>
        </p:txBody>
      </p:sp>
      <p:pic>
        <p:nvPicPr>
          <p:cNvPr id="3" name="Afbeelding 2" descr="Afbeelding met tekenfilm, Graphics, clipart, ontwerp&#10;&#10;Door AI gegenereerde inhoud is mogelijk onjuist.">
            <a:extLst>
              <a:ext uri="{FF2B5EF4-FFF2-40B4-BE49-F238E27FC236}">
                <a16:creationId xmlns:a16="http://schemas.microsoft.com/office/drawing/2014/main" id="{A7C2F84D-4234-4928-F982-0655F3970C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3429" y="238182"/>
            <a:ext cx="2988492" cy="1494246"/>
          </a:xfrm>
          <a:prstGeom prst="rect">
            <a:avLst/>
          </a:prstGeom>
        </p:spPr>
      </p:pic>
    </p:spTree>
    <p:extLst>
      <p:ext uri="{BB962C8B-B14F-4D97-AF65-F5344CB8AC3E}">
        <p14:creationId xmlns:p14="http://schemas.microsoft.com/office/powerpoint/2010/main" val="752095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326AC5-DE04-6DD5-2A4D-15A433D1E67B}"/>
              </a:ext>
            </a:extLst>
          </p:cNvPr>
          <p:cNvSpPr>
            <a:spLocks noGrp="1"/>
          </p:cNvSpPr>
          <p:nvPr>
            <p:ph type="title"/>
          </p:nvPr>
        </p:nvSpPr>
        <p:spPr>
          <a:xfrm>
            <a:off x="640079" y="1732428"/>
            <a:ext cx="10890929" cy="1097280"/>
          </a:xfrm>
        </p:spPr>
        <p:txBody>
          <a:bodyPr/>
          <a:lstStyle/>
          <a:p>
            <a:r>
              <a:rPr lang="nl-NL" dirty="0"/>
              <a:t>Onderhoud Openbare ruimtes </a:t>
            </a:r>
          </a:p>
        </p:txBody>
      </p:sp>
      <p:sp>
        <p:nvSpPr>
          <p:cNvPr id="3" name="Tijdelijke aanduiding voor inhoud 2">
            <a:extLst>
              <a:ext uri="{FF2B5EF4-FFF2-40B4-BE49-F238E27FC236}">
                <a16:creationId xmlns:a16="http://schemas.microsoft.com/office/drawing/2014/main" id="{ED16EF7E-92E9-336F-250A-46178DC19615}"/>
              </a:ext>
            </a:extLst>
          </p:cNvPr>
          <p:cNvSpPr>
            <a:spLocks noGrp="1"/>
          </p:cNvSpPr>
          <p:nvPr>
            <p:ph idx="1"/>
          </p:nvPr>
        </p:nvSpPr>
        <p:spPr>
          <a:xfrm>
            <a:off x="480423" y="2829708"/>
            <a:ext cx="10890928" cy="3566160"/>
          </a:xfrm>
        </p:spPr>
        <p:txBody>
          <a:bodyPr>
            <a:normAutofit/>
          </a:bodyPr>
          <a:lstStyle/>
          <a:p>
            <a:r>
              <a:rPr lang="nl-NL" sz="2400" b="1" dirty="0"/>
              <a:t>Verduurzaming gebouwen VV Roosteren: project afgerond</a:t>
            </a:r>
          </a:p>
          <a:p>
            <a:pPr marL="0" indent="0">
              <a:buNone/>
            </a:pPr>
            <a:endParaRPr lang="nl-NL" sz="2400" b="1" dirty="0"/>
          </a:p>
          <a:p>
            <a:r>
              <a:rPr lang="nl-NL" sz="2400" b="1" dirty="0"/>
              <a:t>Aanschaf meubilair voor alle drie de gebouwen: Gemeenschapshuis, Albertzaal en Voetbalclub</a:t>
            </a:r>
          </a:p>
        </p:txBody>
      </p:sp>
      <p:pic>
        <p:nvPicPr>
          <p:cNvPr id="4" name="Afbeelding 3" descr="Afbeelding met tekenfilm, Graphics, clipart, ontwerp&#10;&#10;Door AI gegenereerde inhoud is mogelijk onjuist.">
            <a:extLst>
              <a:ext uri="{FF2B5EF4-FFF2-40B4-BE49-F238E27FC236}">
                <a16:creationId xmlns:a16="http://schemas.microsoft.com/office/drawing/2014/main" id="{E3D3A972-D5E9-7B9C-0559-139DEDB097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3429" y="238182"/>
            <a:ext cx="2988492" cy="1494246"/>
          </a:xfrm>
          <a:prstGeom prst="rect">
            <a:avLst/>
          </a:prstGeom>
        </p:spPr>
      </p:pic>
    </p:spTree>
    <p:extLst>
      <p:ext uri="{BB962C8B-B14F-4D97-AF65-F5344CB8AC3E}">
        <p14:creationId xmlns:p14="http://schemas.microsoft.com/office/powerpoint/2010/main" val="883670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F32272-75B6-D678-C7CC-4D8A7036382F}"/>
              </a:ext>
            </a:extLst>
          </p:cNvPr>
          <p:cNvSpPr>
            <a:spLocks noGrp="1"/>
          </p:cNvSpPr>
          <p:nvPr>
            <p:ph type="title"/>
          </p:nvPr>
        </p:nvSpPr>
        <p:spPr>
          <a:xfrm>
            <a:off x="650535" y="1107824"/>
            <a:ext cx="10890929" cy="1097280"/>
          </a:xfrm>
        </p:spPr>
        <p:txBody>
          <a:bodyPr>
            <a:normAutofit fontScale="90000"/>
          </a:bodyPr>
          <a:lstStyle/>
          <a:p>
            <a:r>
              <a:rPr lang="nl-NL" dirty="0"/>
              <a:t>Roosteren in het verleden en nu</a:t>
            </a:r>
            <a:br>
              <a:rPr lang="nl-NL" dirty="0"/>
            </a:br>
            <a:r>
              <a:rPr lang="nl-NL" dirty="0"/>
              <a:t> </a:t>
            </a:r>
            <a:br>
              <a:rPr lang="nl-NL" dirty="0"/>
            </a:br>
            <a:r>
              <a:rPr lang="nl-NL" sz="2700" dirty="0"/>
              <a:t>Doel is de </a:t>
            </a:r>
            <a:r>
              <a:rPr lang="nl-NL" sz="2700" dirty="0" err="1"/>
              <a:t>Roosterse</a:t>
            </a:r>
            <a:r>
              <a:rPr lang="nl-NL" sz="2700" dirty="0"/>
              <a:t> geschiedenis, in de breedste zin van het woord, te verzamelen, op te tekenen en voor de volgende generaties te bewaren.</a:t>
            </a:r>
            <a:br>
              <a:rPr lang="nl-NL" sz="2700" dirty="0"/>
            </a:br>
            <a:br>
              <a:rPr lang="nl-NL" sz="2700" dirty="0"/>
            </a:br>
            <a:r>
              <a:rPr lang="nl-NL" sz="2700" dirty="0" err="1"/>
              <a:t>Acitviteiten</a:t>
            </a:r>
            <a:r>
              <a:rPr lang="nl-NL" sz="2700" dirty="0"/>
              <a:t> </a:t>
            </a:r>
            <a:r>
              <a:rPr lang="nl-NL" sz="2700" dirty="0" err="1"/>
              <a:t>geraliseerd</a:t>
            </a:r>
            <a:r>
              <a:rPr lang="nl-NL" sz="2700" dirty="0"/>
              <a:t>: </a:t>
            </a:r>
            <a:br>
              <a:rPr lang="nl-NL" sz="2700" dirty="0"/>
            </a:br>
            <a:r>
              <a:rPr lang="nl-NL" sz="2700" dirty="0"/>
              <a:t>- Gluren bij de Buren</a:t>
            </a:r>
            <a:br>
              <a:rPr lang="nl-NL" sz="2700" dirty="0"/>
            </a:br>
            <a:r>
              <a:rPr lang="nl-NL" sz="2700" dirty="0"/>
              <a:t>- Wegkruizen, De Rug en </a:t>
            </a:r>
            <a:r>
              <a:rPr lang="nl-NL" sz="2700" dirty="0" err="1"/>
              <a:t>Cantelmo</a:t>
            </a:r>
            <a:r>
              <a:rPr lang="nl-NL" sz="2700" dirty="0"/>
              <a:t>.</a:t>
            </a:r>
            <a:br>
              <a:rPr lang="nl-NL" sz="2700" dirty="0"/>
            </a:br>
            <a:br>
              <a:rPr lang="nl-NL" sz="2700" dirty="0"/>
            </a:br>
            <a:r>
              <a:rPr lang="nl-NL" sz="2700" dirty="0"/>
              <a:t>Planning: </a:t>
            </a:r>
            <a:br>
              <a:rPr lang="nl-NL" sz="2700" dirty="0"/>
            </a:br>
            <a:r>
              <a:rPr lang="nl-NL" sz="2700" dirty="0"/>
              <a:t>- Wandelingen over De Rug in lente 2027</a:t>
            </a:r>
            <a:br>
              <a:rPr lang="nl-NL" sz="2700" dirty="0"/>
            </a:br>
            <a:r>
              <a:rPr lang="nl-NL" sz="2700" dirty="0"/>
              <a:t>- Historie van gebouwen en families verzamelen</a:t>
            </a:r>
            <a:br>
              <a:rPr lang="nl-NL" sz="2700" dirty="0"/>
            </a:br>
            <a:r>
              <a:rPr lang="nl-NL" sz="2700" dirty="0"/>
              <a:t>- De verhalen en presentaties via </a:t>
            </a:r>
            <a:r>
              <a:rPr lang="nl-NL" sz="2700" dirty="0" err="1"/>
              <a:t>social</a:t>
            </a:r>
            <a:r>
              <a:rPr lang="nl-NL" sz="2700" dirty="0"/>
              <a:t> media en QR-codes ter beschikking stellen.</a:t>
            </a:r>
          </a:p>
        </p:txBody>
      </p:sp>
      <p:pic>
        <p:nvPicPr>
          <p:cNvPr id="3" name="Afbeelding 2" descr="Afbeelding met tekenfilm, Graphics, clipart, ontwerp&#10;&#10;Door AI gegenereerde inhoud is mogelijk onjuist.">
            <a:extLst>
              <a:ext uri="{FF2B5EF4-FFF2-40B4-BE49-F238E27FC236}">
                <a16:creationId xmlns:a16="http://schemas.microsoft.com/office/drawing/2014/main" id="{100BCB27-9EDA-F759-DA11-092CA41238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3429" y="238182"/>
            <a:ext cx="2988492" cy="1494246"/>
          </a:xfrm>
          <a:prstGeom prst="rect">
            <a:avLst/>
          </a:prstGeom>
        </p:spPr>
      </p:pic>
    </p:spTree>
    <p:extLst>
      <p:ext uri="{BB962C8B-B14F-4D97-AF65-F5344CB8AC3E}">
        <p14:creationId xmlns:p14="http://schemas.microsoft.com/office/powerpoint/2010/main" val="1972434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804204-DE9D-8351-4E3B-5334337FD68D}"/>
              </a:ext>
            </a:extLst>
          </p:cNvPr>
          <p:cNvSpPr>
            <a:spLocks noGrp="1"/>
          </p:cNvSpPr>
          <p:nvPr>
            <p:ph type="title"/>
          </p:nvPr>
        </p:nvSpPr>
        <p:spPr/>
        <p:txBody>
          <a:bodyPr/>
          <a:lstStyle/>
          <a:p>
            <a:r>
              <a:rPr lang="nl-NL" dirty="0"/>
              <a:t>Overige activiteiten</a:t>
            </a:r>
          </a:p>
        </p:txBody>
      </p:sp>
      <p:sp>
        <p:nvSpPr>
          <p:cNvPr id="3" name="Tijdelijke aanduiding voor inhoud 2">
            <a:extLst>
              <a:ext uri="{FF2B5EF4-FFF2-40B4-BE49-F238E27FC236}">
                <a16:creationId xmlns:a16="http://schemas.microsoft.com/office/drawing/2014/main" id="{89C61163-6BD9-80CD-844F-D9D2B9E4DF3A}"/>
              </a:ext>
            </a:extLst>
          </p:cNvPr>
          <p:cNvSpPr>
            <a:spLocks noGrp="1"/>
          </p:cNvSpPr>
          <p:nvPr>
            <p:ph idx="1"/>
          </p:nvPr>
        </p:nvSpPr>
        <p:spPr/>
        <p:txBody>
          <a:bodyPr/>
          <a:lstStyle/>
          <a:p>
            <a:r>
              <a:rPr lang="nl-NL" dirty="0"/>
              <a:t>Informatieavond over AI en ChatGPT</a:t>
            </a:r>
          </a:p>
        </p:txBody>
      </p:sp>
      <p:pic>
        <p:nvPicPr>
          <p:cNvPr id="4" name="Afbeelding 3" descr="Afbeelding met tekenfilm, Graphics, clipart, ontwerp&#10;&#10;Door AI gegenereerde inhoud is mogelijk onjuist.">
            <a:extLst>
              <a:ext uri="{FF2B5EF4-FFF2-40B4-BE49-F238E27FC236}">
                <a16:creationId xmlns:a16="http://schemas.microsoft.com/office/drawing/2014/main" id="{DBEFDBC0-816F-06A0-47B6-37E6FF2C46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3429" y="238182"/>
            <a:ext cx="2988492" cy="1494246"/>
          </a:xfrm>
          <a:prstGeom prst="rect">
            <a:avLst/>
          </a:prstGeom>
        </p:spPr>
      </p:pic>
    </p:spTree>
    <p:extLst>
      <p:ext uri="{BB962C8B-B14F-4D97-AF65-F5344CB8AC3E}">
        <p14:creationId xmlns:p14="http://schemas.microsoft.com/office/powerpoint/2010/main" val="1034298078"/>
      </p:ext>
    </p:extLst>
  </p:cSld>
  <p:clrMapOvr>
    <a:masterClrMapping/>
  </p:clrMapOvr>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docProps/app.xml><?xml version="1.0" encoding="utf-8"?>
<Properties xmlns="http://schemas.openxmlformats.org/officeDocument/2006/extended-properties" xmlns:vt="http://schemas.openxmlformats.org/officeDocument/2006/docPropsVTypes">
  <TotalTime>130</TotalTime>
  <Words>356</Words>
  <Application>Microsoft Macintosh PowerPoint</Application>
  <PresentationFormat>Breedbeeld</PresentationFormat>
  <Paragraphs>24</Paragraphs>
  <Slides>9</Slides>
  <Notes>0</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9</vt:i4>
      </vt:variant>
    </vt:vector>
  </HeadingPairs>
  <TitlesOfParts>
    <vt:vector size="12" baseType="lpstr">
      <vt:lpstr>Arial</vt:lpstr>
      <vt:lpstr>Grandview Display</vt:lpstr>
      <vt:lpstr>DashVTI</vt:lpstr>
      <vt:lpstr>PowerPoint-presentatie</vt:lpstr>
      <vt:lpstr>Stichting Leefbaar Roosteren</vt:lpstr>
      <vt:lpstr>Werkgroep</vt:lpstr>
      <vt:lpstr>Biljarten: iedere woensdagmiddag en donderdagavond in de Huiskamer van het Gemeenschapshuis </vt:lpstr>
      <vt:lpstr>EHBO: een werkgroep die zich inzet met als motto Zorg voor Elkaar </vt:lpstr>
      <vt:lpstr>Inloopmiddagen: iedere maand een gezellige middag in het Gemeenschapshuis  - Aanwezige spellen: Diverse kaartspellen, rummikub, koersbal, sjoelen, biljart,  darten, schaken, spellen John  - Kopje koffie met een verrassing  - Maaltijdsoep met een broodje  </vt:lpstr>
      <vt:lpstr>Onderhoud Openbare ruimtes </vt:lpstr>
      <vt:lpstr>Roosteren in het verleden en nu   Doel is de Roosterse geschiedenis, in de breedste zin van het woord, te verzamelen, op te tekenen en voor de volgende generaties te bewaren.  Acitviteiten geraliseerd:  - Gluren bij de Buren - Wegkruizen, De Rug en Cantelmo.  Planning:  - Wandelingen over De Rug in lente 2027 - Historie van gebouwen en families verzamelen - De verhalen en presentaties via social media en QR-codes ter beschikking stellen.</vt:lpstr>
      <vt:lpstr>Overige activiteiten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jos-cremers@hetnet.nl</dc:creator>
  <cp:lastModifiedBy>Jos Cremers</cp:lastModifiedBy>
  <cp:revision>11</cp:revision>
  <dcterms:created xsi:type="dcterms:W3CDTF">2025-05-07T19:03:52Z</dcterms:created>
  <dcterms:modified xsi:type="dcterms:W3CDTF">2026-09-29T20:25:23Z</dcterms:modified>
</cp:coreProperties>
</file>